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72" r:id="rId2"/>
    <p:sldId id="272" r:id="rId3"/>
    <p:sldId id="273" r:id="rId4"/>
    <p:sldId id="274" r:id="rId5"/>
    <p:sldId id="275" r:id="rId6"/>
    <p:sldId id="276" r:id="rId7"/>
    <p:sldId id="374" r:id="rId8"/>
    <p:sldId id="277" r:id="rId9"/>
    <p:sldId id="278" r:id="rId10"/>
    <p:sldId id="279" r:id="rId11"/>
    <p:sldId id="280" r:id="rId12"/>
    <p:sldId id="375" r:id="rId13"/>
    <p:sldId id="281" r:id="rId14"/>
    <p:sldId id="282" r:id="rId15"/>
    <p:sldId id="376" r:id="rId16"/>
    <p:sldId id="283" r:id="rId17"/>
    <p:sldId id="285" r:id="rId18"/>
    <p:sldId id="286" r:id="rId19"/>
    <p:sldId id="284" r:id="rId20"/>
    <p:sldId id="287" r:id="rId21"/>
    <p:sldId id="288" r:id="rId22"/>
    <p:sldId id="289" r:id="rId23"/>
    <p:sldId id="290" r:id="rId24"/>
    <p:sldId id="291" r:id="rId25"/>
    <p:sldId id="295" r:id="rId26"/>
    <p:sldId id="294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5" r:id="rId36"/>
    <p:sldId id="304" r:id="rId37"/>
    <p:sldId id="306" r:id="rId38"/>
    <p:sldId id="307" r:id="rId39"/>
    <p:sldId id="308" r:id="rId40"/>
    <p:sldId id="309" r:id="rId41"/>
    <p:sldId id="310" r:id="rId42"/>
    <p:sldId id="311" r:id="rId43"/>
    <p:sldId id="328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1" r:id="rId53"/>
    <p:sldId id="322" r:id="rId54"/>
    <p:sldId id="323" r:id="rId55"/>
    <p:sldId id="324" r:id="rId56"/>
    <p:sldId id="326" r:id="rId57"/>
    <p:sldId id="325" r:id="rId58"/>
    <p:sldId id="327" r:id="rId59"/>
    <p:sldId id="329" r:id="rId60"/>
    <p:sldId id="330" r:id="rId61"/>
    <p:sldId id="331" r:id="rId62"/>
    <p:sldId id="332" r:id="rId63"/>
    <p:sldId id="333" r:id="rId64"/>
    <p:sldId id="334" r:id="rId65"/>
    <p:sldId id="336" r:id="rId66"/>
    <p:sldId id="337" r:id="rId67"/>
    <p:sldId id="338" r:id="rId68"/>
    <p:sldId id="351" r:id="rId69"/>
    <p:sldId id="340" r:id="rId70"/>
    <p:sldId id="339" r:id="rId71"/>
    <p:sldId id="341" r:id="rId72"/>
    <p:sldId id="342" r:id="rId73"/>
    <p:sldId id="35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3" r:id="rId93"/>
    <p:sldId id="364" r:id="rId94"/>
    <p:sldId id="365" r:id="rId95"/>
    <p:sldId id="366" r:id="rId96"/>
    <p:sldId id="367" r:id="rId97"/>
    <p:sldId id="368" r:id="rId98"/>
    <p:sldId id="369" r:id="rId99"/>
    <p:sldId id="370" r:id="rId100"/>
    <p:sldId id="371" r:id="rId101"/>
    <p:sldId id="373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Grid="0">
      <p:cViewPr>
        <p:scale>
          <a:sx n="81" d="100"/>
          <a:sy n="81" d="100"/>
        </p:scale>
        <p:origin x="-672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over Xav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2762"/>
            <a:ext cx="12192000" cy="6883524"/>
          </a:xfrm>
          <a:prstGeom prst="rect">
            <a:avLst/>
          </a:prstGeom>
        </p:spPr>
      </p:pic>
      <p:sp>
        <p:nvSpPr>
          <p:cNvPr id="21" name="Shape 100"/>
          <p:cNvSpPr/>
          <p:nvPr userDrawn="1"/>
        </p:nvSpPr>
        <p:spPr>
          <a:xfrm>
            <a:off x="0" y="2403139"/>
            <a:ext cx="12192000" cy="2051722"/>
          </a:xfrm>
          <a:prstGeom prst="rect">
            <a:avLst/>
          </a:prstGeom>
          <a:solidFill>
            <a:srgbClr val="960000">
              <a:alpha val="65098"/>
            </a:srgbClr>
          </a:solidFill>
          <a:ln>
            <a:noFill/>
          </a:ln>
        </p:spPr>
        <p:txBody>
          <a:bodyPr lIns="121889" tIns="121889" rIns="121889" bIns="121889" anchor="ctr" anchorCtr="0">
            <a:noAutofit/>
          </a:bodyPr>
          <a:lstStyle/>
          <a:p>
            <a:pPr defTabSz="1052792"/>
            <a:endParaRPr sz="2100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557811" y="2748265"/>
            <a:ext cx="11080008" cy="652919"/>
          </a:xfrm>
        </p:spPr>
        <p:txBody>
          <a:bodyPr/>
          <a:lstStyle>
            <a:lvl1pPr>
              <a:defRPr sz="4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33541" y="5983246"/>
            <a:ext cx="2704641" cy="8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9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dirty="0" smtClean="0">
                <a:solidFill>
                  <a:schemeClr val="tx1"/>
                </a:solidFill>
              </a:rPr>
              <a:t>JavASCRIPT</a:t>
            </a:r>
            <a:endParaRPr lang="en-US" sz="8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82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24" y="268144"/>
            <a:ext cx="9172575" cy="490537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089" y="5323084"/>
            <a:ext cx="3872644" cy="141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1349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70" y="1169368"/>
            <a:ext cx="86582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239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7811" y="3110980"/>
            <a:ext cx="11080008" cy="6529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1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2428" y="642802"/>
            <a:ext cx="1087274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The Execution Context (Creation and Hoisting</a:t>
            </a:r>
            <a:r>
              <a:rPr lang="en-US" sz="2800" b="1" dirty="0" smtClean="0">
                <a:solidFill>
                  <a:srgbClr val="C00000"/>
                </a:solidFill>
              </a:rPr>
              <a:t>)</a:t>
            </a:r>
          </a:p>
          <a:p>
            <a:endParaRPr lang="en-US" sz="2800" dirty="0"/>
          </a:p>
          <a:p>
            <a:r>
              <a:rPr lang="en-US" sz="2800" dirty="0" smtClean="0"/>
              <a:t>Execution context two phases. </a:t>
            </a:r>
          </a:p>
          <a:p>
            <a:endParaRPr lang="en-US" sz="2800" dirty="0" smtClean="0"/>
          </a:p>
          <a:p>
            <a:r>
              <a:rPr lang="en-US" sz="2800" dirty="0" smtClean="0"/>
              <a:t>Phase 1 : Creation (Recognizes functions and variables, assigns memory space for them(hoisting)), entire function code but only variable declaration</a:t>
            </a:r>
          </a:p>
          <a:p>
            <a:endParaRPr lang="en-US" sz="2800" dirty="0" smtClean="0"/>
          </a:p>
          <a:p>
            <a:r>
              <a:rPr lang="en-US" sz="2800" dirty="0" smtClean="0"/>
              <a:t>Phase 2 : Execution (Assignments)</a:t>
            </a:r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All variables are set to undefined. Bad idea to rely on hoisting.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1589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823913"/>
            <a:ext cx="913447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48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7887" y="528034"/>
            <a:ext cx="936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</a:rPr>
              <a:t>‘undefined’ and </a:t>
            </a:r>
            <a:r>
              <a:rPr lang="en-US" sz="4800" b="1" dirty="0" err="1" smtClean="0">
                <a:solidFill>
                  <a:srgbClr val="C00000"/>
                </a:solidFill>
              </a:rPr>
              <a:t>Javascript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887" y="1326524"/>
            <a:ext cx="10612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‘undefined’ means variable has not been set. Its special keyword or value. It doesn't mean NOT DEFINED.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87887" y="2601532"/>
            <a:ext cx="10271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Never set variable to undefined. Actually you can but never do it. Programmers should not set it. It would be harder to debug either you set it or </a:t>
            </a:r>
            <a:r>
              <a:rPr lang="en-US" sz="2400" dirty="0" err="1" smtClean="0"/>
              <a:t>Javascript</a:t>
            </a:r>
            <a:r>
              <a:rPr lang="en-US" sz="2400" dirty="0" smtClean="0"/>
              <a:t> engine did.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87888" y="4417454"/>
            <a:ext cx="94621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Undefined-- I would have said it </a:t>
            </a:r>
            <a:r>
              <a:rPr lang="en-US" sz="4400" dirty="0" err="1" smtClean="0"/>
              <a:t>notSet</a:t>
            </a:r>
            <a:r>
              <a:rPr lang="en-US" sz="4400" dirty="0" smtClean="0"/>
              <a:t> instead of undefined .But that is how it is.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8322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3194" y="669701"/>
            <a:ext cx="6688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Execution Context</a:t>
            </a:r>
          </a:p>
          <a:p>
            <a:endParaRPr lang="en-US" dirty="0"/>
          </a:p>
          <a:p>
            <a:r>
              <a:rPr lang="en-US" b="1" dirty="0" smtClean="0"/>
              <a:t>Phase </a:t>
            </a:r>
            <a:r>
              <a:rPr lang="en-US" b="1" dirty="0"/>
              <a:t>2 : Execution (Assignments</a:t>
            </a:r>
            <a:r>
              <a:rPr lang="en-US" b="1" dirty="0" smtClean="0"/>
              <a:t>) – code execution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26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281355"/>
            <a:ext cx="88157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Single Threaded </a:t>
            </a:r>
            <a:r>
              <a:rPr lang="en-US" sz="2400" dirty="0" smtClean="0"/>
              <a:t>– One command at a time</a:t>
            </a:r>
          </a:p>
          <a:p>
            <a:endParaRPr lang="en-US" sz="2400" dirty="0" smtClean="0"/>
          </a:p>
          <a:p>
            <a:r>
              <a:rPr lang="en-US" sz="2400" dirty="0" smtClean="0"/>
              <a:t>Under hood browser may not be </a:t>
            </a:r>
          </a:p>
          <a:p>
            <a:endParaRPr lang="en-US" sz="2400" dirty="0" smtClean="0"/>
          </a:p>
          <a:p>
            <a:r>
              <a:rPr lang="en-US" sz="2400" b="1" dirty="0" smtClean="0">
                <a:solidFill>
                  <a:srgbClr val="C00000"/>
                </a:solidFill>
              </a:rPr>
              <a:t>Synchronous</a:t>
            </a:r>
            <a:r>
              <a:rPr lang="en-US" sz="2400" b="1" dirty="0" smtClean="0">
                <a:solidFill>
                  <a:srgbClr val="FF0000"/>
                </a:solidFill>
              </a:rPr>
              <a:t> : </a:t>
            </a:r>
            <a:r>
              <a:rPr lang="en-US" sz="2400" dirty="0" smtClean="0"/>
              <a:t>One at a time and in order</a:t>
            </a:r>
          </a:p>
          <a:p>
            <a:endParaRPr lang="en-US" sz="2400" dirty="0" smtClean="0"/>
          </a:p>
          <a:p>
            <a:r>
              <a:rPr lang="en-US" sz="2400" b="1" dirty="0" smtClean="0">
                <a:solidFill>
                  <a:srgbClr val="C00000"/>
                </a:solidFill>
              </a:rPr>
              <a:t>AJAX</a:t>
            </a:r>
            <a:r>
              <a:rPr lang="en-US" sz="2400" dirty="0" smtClean="0"/>
              <a:t> – asynchronous (How--- not now </a:t>
            </a:r>
            <a:r>
              <a:rPr lang="en-US" sz="2400" dirty="0" smtClean="0">
                <a:sym typeface="Wingdings" panose="05000000000000000000" pitchFamily="2" charset="2"/>
              </a:rPr>
              <a:t> </a:t>
            </a:r>
            <a:r>
              <a:rPr lang="en-US" sz="2400" dirty="0" smtClean="0"/>
              <a:t> 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6996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011" y="1262130"/>
            <a:ext cx="708338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Function invocation and execution stack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3200" b="1" dirty="0" smtClean="0">
                <a:solidFill>
                  <a:srgbClr val="C00000"/>
                </a:solidFill>
              </a:rPr>
              <a:t>Invocation</a:t>
            </a:r>
            <a:r>
              <a:rPr lang="en-US" sz="3200" dirty="0" smtClean="0"/>
              <a:t> : calling the function ( )</a:t>
            </a:r>
            <a:endParaRPr lang="en-US" sz="32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31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53" y="569689"/>
            <a:ext cx="8392789" cy="554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0086" y="192041"/>
            <a:ext cx="11721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Functions, Context, and </a:t>
            </a:r>
            <a:r>
              <a:rPr lang="en-US" sz="4000" b="1" dirty="0">
                <a:solidFill>
                  <a:srgbClr val="FF0000"/>
                </a:solidFill>
              </a:rPr>
              <a:t>Variable Environments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8642" y="1403797"/>
            <a:ext cx="76500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Variable </a:t>
            </a:r>
            <a:r>
              <a:rPr lang="en-US" sz="2800" b="1" dirty="0" smtClean="0">
                <a:solidFill>
                  <a:srgbClr val="FF0000"/>
                </a:solidFill>
              </a:rPr>
              <a:t>Environments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chemeClr val="tx1">
                    <a:lumMod val="95000"/>
                  </a:schemeClr>
                </a:solidFill>
              </a:rPr>
              <a:t>Where is variable lying </a:t>
            </a:r>
            <a:endParaRPr lang="en-US" sz="2800" b="1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024" y="1040171"/>
            <a:ext cx="4407433" cy="42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6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14" y="1094704"/>
            <a:ext cx="7983974" cy="511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85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1977" y="811369"/>
            <a:ext cx="89250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Widely used.. 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Surprisingly Powerful ,sometimes odd, often beautiful..</a:t>
            </a:r>
          </a:p>
          <a:p>
            <a:endParaRPr lang="en-US" sz="2000" b="1" dirty="0"/>
          </a:p>
          <a:p>
            <a:r>
              <a:rPr lang="en-US" sz="2000" b="1" dirty="0" smtClean="0"/>
              <a:t>We would focus on JS, not on making pages beautiful.. </a:t>
            </a:r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 smtClean="0"/>
              <a:t>May be you are from JS or other backgrounds… </a:t>
            </a:r>
          </a:p>
          <a:p>
            <a:endParaRPr lang="en-US" sz="2000" b="1" dirty="0"/>
          </a:p>
          <a:p>
            <a:r>
              <a:rPr lang="en-US" sz="2000" b="1" dirty="0" smtClean="0"/>
              <a:t>This will help you in dealing with weirds parts and understand JS features.. When you truly understand… its deceptively powerful and you would know its powerful.. </a:t>
            </a:r>
          </a:p>
          <a:p>
            <a:endParaRPr lang="en-US" sz="2000" b="1" dirty="0"/>
          </a:p>
          <a:p>
            <a:r>
              <a:rPr lang="en-US" sz="2000" b="1" dirty="0" smtClean="0"/>
              <a:t>Don’t imitate , understand.. </a:t>
            </a:r>
          </a:p>
          <a:p>
            <a:endParaRPr lang="en-US" sz="2000" b="1" dirty="0"/>
          </a:p>
          <a:p>
            <a:r>
              <a:rPr lang="en-US" sz="2000" b="1" dirty="0" smtClean="0"/>
              <a:t>Examples are important.. But you wont be able to debug.. And anything not covered in example … you wont be able to come up with innovative solutions.. And also understand modify others code..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7063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1795" y="140976"/>
            <a:ext cx="761325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The Scope </a:t>
            </a:r>
            <a:r>
              <a:rPr lang="en-US" sz="4400" b="1" dirty="0" smtClean="0">
                <a:solidFill>
                  <a:srgbClr val="C00000"/>
                </a:solidFill>
              </a:rPr>
              <a:t>Chain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338" y="1218194"/>
            <a:ext cx="768875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0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642937"/>
            <a:ext cx="86963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5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23" y="954713"/>
            <a:ext cx="8296275" cy="4124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4223" y="372345"/>
            <a:ext cx="2935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Scope, ES6 and let</a:t>
            </a:r>
          </a:p>
        </p:txBody>
      </p:sp>
    </p:spTree>
    <p:extLst>
      <p:ext uri="{BB962C8B-B14F-4D97-AF65-F5344CB8AC3E}">
        <p14:creationId xmlns:p14="http://schemas.microsoft.com/office/powerpoint/2010/main" val="2964980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6670" y="502276"/>
            <a:ext cx="701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Asynchronous callbacks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8338" y="1455313"/>
            <a:ext cx="8500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than one at a time ------------- how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33" y="2185254"/>
            <a:ext cx="7152987" cy="42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23" y="4315025"/>
            <a:ext cx="8734425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76" y="639046"/>
            <a:ext cx="8052717" cy="31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49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2846" y="1283547"/>
            <a:ext cx="6400800" cy="1947333"/>
          </a:xfrm>
        </p:spPr>
        <p:txBody>
          <a:bodyPr>
            <a:normAutofit fontScale="77500" lnSpcReduction="20000"/>
          </a:bodyPr>
          <a:lstStyle/>
          <a:p>
            <a:endParaRPr lang="en-US" sz="6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sz="6000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Types and Operators</a:t>
            </a:r>
            <a:endParaRPr lang="en-US" sz="6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550" y="0"/>
            <a:ext cx="98855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Different and special.. If you are from different background.. </a:t>
            </a:r>
          </a:p>
          <a:p>
            <a:r>
              <a:rPr lang="en-US" sz="2400" b="1" dirty="0" smtClean="0"/>
              <a:t>Dynamic typing – engines figures it out while its executing</a:t>
            </a:r>
          </a:p>
          <a:p>
            <a:r>
              <a:rPr lang="en-US" sz="2400" b="1" dirty="0" smtClean="0"/>
              <a:t>Java, C++ === Static Typing , You tell before compilation .. You get error if assign different data type. </a:t>
            </a:r>
          </a:p>
          <a:p>
            <a:endParaRPr lang="en-US" sz="2400" b="1" dirty="0"/>
          </a:p>
          <a:p>
            <a:r>
              <a:rPr lang="en-US" sz="2400" b="1" dirty="0" err="1" smtClean="0"/>
              <a:t>Javascript</a:t>
            </a:r>
            <a:r>
              <a:rPr lang="en-US" sz="2400" b="1" dirty="0" smtClean="0"/>
              <a:t>: </a:t>
            </a:r>
            <a:r>
              <a:rPr lang="en-US" sz="2400" b="1" dirty="0" smtClean="0"/>
              <a:t>No keyword to tell which data type</a:t>
            </a:r>
            <a:endParaRPr lang="en-US" sz="2400" b="1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96" y="2838745"/>
            <a:ext cx="5460643" cy="332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8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7127" y="502276"/>
            <a:ext cx="8332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Primitive data type</a:t>
            </a:r>
            <a:endParaRPr lang="en-US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89" y="2531236"/>
            <a:ext cx="82677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55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003" y="1120461"/>
            <a:ext cx="105735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</a:t>
            </a:r>
            <a:r>
              <a:rPr lang="en-US" sz="2400" b="1" dirty="0" smtClean="0">
                <a:solidFill>
                  <a:srgbClr val="FF0000"/>
                </a:solidFill>
              </a:rPr>
              <a:t>ndefined</a:t>
            </a:r>
            <a:r>
              <a:rPr lang="en-US" sz="2400" b="1" dirty="0" smtClean="0"/>
              <a:t> – Leave it for engine </a:t>
            </a:r>
          </a:p>
          <a:p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b="1" dirty="0" smtClean="0">
                <a:solidFill>
                  <a:srgbClr val="FF0000"/>
                </a:solidFill>
              </a:rPr>
              <a:t>ull</a:t>
            </a:r>
            <a:r>
              <a:rPr lang="en-US" sz="2400" b="1" dirty="0" smtClean="0"/>
              <a:t> – Use it </a:t>
            </a:r>
          </a:p>
          <a:p>
            <a:endParaRPr lang="en-US" sz="2400" b="1" dirty="0"/>
          </a:p>
          <a:p>
            <a:r>
              <a:rPr lang="en-US" sz="2400" b="1" dirty="0" err="1">
                <a:solidFill>
                  <a:srgbClr val="FF0000"/>
                </a:solidFill>
              </a:rPr>
              <a:t>b</a:t>
            </a:r>
            <a:r>
              <a:rPr lang="en-US" sz="2400" b="1" dirty="0" err="1" smtClean="0">
                <a:solidFill>
                  <a:srgbClr val="FF0000"/>
                </a:solidFill>
              </a:rPr>
              <a:t>oolen</a:t>
            </a:r>
            <a:r>
              <a:rPr lang="en-US" sz="2400" b="1" dirty="0" smtClean="0"/>
              <a:t> – true/ false </a:t>
            </a:r>
          </a:p>
          <a:p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b="1" dirty="0" smtClean="0">
                <a:solidFill>
                  <a:srgbClr val="FF0000"/>
                </a:solidFill>
              </a:rPr>
              <a:t>umber</a:t>
            </a:r>
            <a:r>
              <a:rPr lang="en-US" sz="2400" b="1" dirty="0" smtClean="0"/>
              <a:t> – you can fake it for any type of numeric data (float)</a:t>
            </a:r>
          </a:p>
          <a:p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dirty="0" smtClean="0">
                <a:solidFill>
                  <a:srgbClr val="FF0000"/>
                </a:solidFill>
              </a:rPr>
              <a:t>tring</a:t>
            </a:r>
            <a:r>
              <a:rPr lang="en-US" sz="2400" b="1" dirty="0" smtClean="0"/>
              <a:t> – Sequence of characters (single and double quotes , use any )</a:t>
            </a:r>
          </a:p>
          <a:p>
            <a:endParaRPr lang="en-US" sz="2400" b="1" dirty="0"/>
          </a:p>
          <a:p>
            <a:r>
              <a:rPr lang="en-US" sz="2400" b="1" dirty="0" smtClean="0">
                <a:solidFill>
                  <a:srgbClr val="FF0000"/>
                </a:solidFill>
              </a:rPr>
              <a:t>SYMBOL</a:t>
            </a:r>
            <a:r>
              <a:rPr lang="en-US" sz="2400" b="1" dirty="0" smtClean="0"/>
              <a:t>– ES6 – forget it now..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88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521" y="502276"/>
            <a:ext cx="53318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/>
              <a:t>OPERATORS</a:t>
            </a:r>
            <a:endParaRPr lang="en-US" sz="6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79" y="1979791"/>
            <a:ext cx="83153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84101" y="1493948"/>
            <a:ext cx="77402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Lets make concepts , vocabularies, complicated words simple..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520905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6" y="521192"/>
            <a:ext cx="49625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8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6" y="521192"/>
            <a:ext cx="4962525" cy="1771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6" y="2517015"/>
            <a:ext cx="68294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09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96" y="521192"/>
            <a:ext cx="4962525" cy="17716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6" y="2618302"/>
            <a:ext cx="4352925" cy="1466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96" y="4780343"/>
            <a:ext cx="37909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64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1323975"/>
            <a:ext cx="77628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72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524000"/>
            <a:ext cx="8001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44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33" y="953976"/>
            <a:ext cx="60483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03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89820" y="961062"/>
            <a:ext cx="48029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/>
              <a:t>Coercion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38" y="2820608"/>
            <a:ext cx="78009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4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7741" y="953037"/>
            <a:ext cx="7818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Comparison Operators</a:t>
            </a:r>
            <a:endParaRPr lang="en-US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29" y="2192158"/>
            <a:ext cx="5248275" cy="619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29" y="3469984"/>
            <a:ext cx="51339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84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52" y="628784"/>
            <a:ext cx="4524375" cy="1504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52" y="2650767"/>
            <a:ext cx="2943225" cy="150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553" y="2442491"/>
            <a:ext cx="2733675" cy="233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52" y="4402561"/>
            <a:ext cx="2943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60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5307" y="605307"/>
            <a:ext cx="8706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Existence and Booleans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62" y="1677540"/>
            <a:ext cx="39909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2885" y="1030309"/>
            <a:ext cx="1022582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Syntax parser </a:t>
            </a:r>
            <a:r>
              <a:rPr lang="en-US" b="1" dirty="0" smtClean="0"/>
              <a:t>– A program that reads your code and decides what to do with it. </a:t>
            </a:r>
          </a:p>
          <a:p>
            <a:endParaRPr lang="en-US" b="1" dirty="0"/>
          </a:p>
          <a:p>
            <a:r>
              <a:rPr lang="en-US" b="1" dirty="0" smtClean="0"/>
              <a:t>(Compilers, interpreters)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5" y="2582054"/>
            <a:ext cx="87249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9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580" y="502276"/>
            <a:ext cx="5847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DEFAULT VALUES</a:t>
            </a:r>
            <a:endParaRPr lang="en-US" sz="4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0" y="1914860"/>
            <a:ext cx="5172075" cy="10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033" y="2076784"/>
            <a:ext cx="1609725" cy="695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692" y="3136475"/>
            <a:ext cx="70199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4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28" y="1635012"/>
            <a:ext cx="7334116" cy="39791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0157" y="437882"/>
            <a:ext cx="10959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Default Values--- Multiple Files -- Frameworks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426" y="6164959"/>
            <a:ext cx="54959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91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3900" y="1016000"/>
            <a:ext cx="5078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Objects and functions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217" y="2449512"/>
            <a:ext cx="26955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51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3900" y="1016000"/>
            <a:ext cx="5078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Objects and functions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427287"/>
            <a:ext cx="722190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32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31901"/>
            <a:ext cx="7739948" cy="472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7100" y="381000"/>
            <a:ext cx="894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Ways of creating , accessing object (DOT, Computed property)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9367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4300" y="596900"/>
            <a:ext cx="6938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Objects and Object Literals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806575"/>
            <a:ext cx="6544418" cy="4075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574" y="1806575"/>
            <a:ext cx="3235325" cy="3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79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37" y="2020887"/>
            <a:ext cx="8010525" cy="2562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98600" y="584200"/>
            <a:ext cx="725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Namespace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539903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762000"/>
            <a:ext cx="7175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2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2000" y="533400"/>
            <a:ext cx="692689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JSON and Object </a:t>
            </a:r>
            <a:r>
              <a:rPr lang="en-US" sz="4400" b="1" dirty="0" smtClean="0"/>
              <a:t>Literals</a:t>
            </a:r>
          </a:p>
          <a:p>
            <a:r>
              <a:rPr lang="en-US" sz="2400" b="1" dirty="0" smtClean="0"/>
              <a:t>               </a:t>
            </a:r>
            <a:r>
              <a:rPr lang="en-US" sz="2400" b="1" dirty="0" err="1" smtClean="0"/>
              <a:t>Javascript</a:t>
            </a:r>
            <a:r>
              <a:rPr lang="en-US" sz="2400" b="1" dirty="0" smtClean="0"/>
              <a:t> object notation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37" y="2073275"/>
            <a:ext cx="4962525" cy="1162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87" y="2120900"/>
            <a:ext cx="4468813" cy="1114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830" y="3508375"/>
            <a:ext cx="8856663" cy="31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8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00174"/>
            <a:ext cx="9077890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9650" y="790806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Lexical Environments</a:t>
            </a:r>
          </a:p>
          <a:p>
            <a:endParaRPr lang="en-US" dirty="0" smtClean="0"/>
          </a:p>
          <a:p>
            <a:r>
              <a:rPr lang="en-US" dirty="0" smtClean="0"/>
              <a:t>Lexical means having to do with words and grammar. </a:t>
            </a:r>
          </a:p>
          <a:p>
            <a:endParaRPr lang="en-US" dirty="0"/>
          </a:p>
          <a:p>
            <a:r>
              <a:rPr lang="en-US" dirty="0" smtClean="0"/>
              <a:t>LE exists in programming language is where you write something is important .</a:t>
            </a:r>
          </a:p>
          <a:p>
            <a:endParaRPr lang="en-US" dirty="0"/>
          </a:p>
          <a:p>
            <a:r>
              <a:rPr lang="en-US" dirty="0" smtClean="0"/>
              <a:t>-- where its written and what surrounds it is important.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Execution Context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A wrapper to manage the code that is running. 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0" y="5068900"/>
            <a:ext cx="8410575" cy="10477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313" y="790806"/>
            <a:ext cx="299085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6517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500" y="635000"/>
            <a:ext cx="9664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Functions are Objects </a:t>
            </a:r>
            <a:endParaRPr lang="en-US" sz="6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68400" y="2362200"/>
            <a:ext cx="8572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First Class Functions 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25" y="3673475"/>
            <a:ext cx="79819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56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700088"/>
            <a:ext cx="9782175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552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2700" y="800100"/>
            <a:ext cx="1037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Function Statements and Function Expressions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2" y="1843087"/>
            <a:ext cx="6696075" cy="3629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969" y="2154394"/>
            <a:ext cx="3950677" cy="33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4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681037"/>
            <a:ext cx="100869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80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557212"/>
            <a:ext cx="100869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4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7399" y="920234"/>
            <a:ext cx="52245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By </a:t>
            </a:r>
            <a:r>
              <a:rPr lang="en-US" sz="3200" b="1" dirty="0"/>
              <a:t>Value vs By </a:t>
            </a:r>
            <a:r>
              <a:rPr lang="en-US" sz="3200" b="1" dirty="0" smtClean="0"/>
              <a:t>Reference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828800"/>
            <a:ext cx="8736013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0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585787"/>
            <a:ext cx="101250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31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2052637"/>
            <a:ext cx="70580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62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6600" y="711200"/>
            <a:ext cx="70519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b="1" dirty="0" smtClean="0"/>
          </a:p>
          <a:p>
            <a:r>
              <a:rPr lang="en-US" sz="4000" b="1" dirty="0" smtClean="0"/>
              <a:t>Objects</a:t>
            </a:r>
            <a:r>
              <a:rPr lang="en-US" sz="4000" b="1" dirty="0"/>
              <a:t>, Functions and 'this'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2182612"/>
            <a:ext cx="7717307" cy="41271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Day 6 (JS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725768" y="193183"/>
            <a:ext cx="9929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Objects </a:t>
            </a:r>
            <a:r>
              <a:rPr lang="en-US" sz="3600" b="1" dirty="0"/>
              <a:t>and </a:t>
            </a:r>
            <a:r>
              <a:rPr lang="en-US" sz="3600" b="1" dirty="0" smtClean="0"/>
              <a:t>functions –Contd..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8642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7600" y="660400"/>
            <a:ext cx="9560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Arrays - Collections of Anything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906" y="1895358"/>
            <a:ext cx="65627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40" y="1476106"/>
            <a:ext cx="8610600" cy="1123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509" y="721217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Name value Pair 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67" y="4073134"/>
            <a:ext cx="2878749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279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8500" y="736600"/>
            <a:ext cx="703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Arguments and spread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587" y="1743113"/>
            <a:ext cx="93440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45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109662"/>
            <a:ext cx="90392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31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9800" y="520700"/>
            <a:ext cx="6611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Function Overloading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8100" y="2222500"/>
            <a:ext cx="961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Not Available , Fake it </a:t>
            </a:r>
            <a:r>
              <a:rPr lang="en-US" sz="5400" b="1" dirty="0" smtClean="0">
                <a:sym typeface="Wingdings" panose="05000000000000000000" pitchFamily="2" charset="2"/>
              </a:rPr>
              <a:t>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813737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1100" y="939800"/>
            <a:ext cx="4645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Syntax Parser</a:t>
            </a:r>
            <a:endParaRPr lang="en-US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76700" y="2540000"/>
            <a:ext cx="6255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Automatic Semicolon Insertion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73500" y="3530600"/>
            <a:ext cx="5245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Whitespace</a:t>
            </a:r>
            <a:endParaRPr lang="en-US" sz="6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78200" y="5334000"/>
            <a:ext cx="6030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IIFEs and safe Code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3" y="1941344"/>
            <a:ext cx="3551238" cy="1524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612" y="4564763"/>
            <a:ext cx="42957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93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5800" y="673100"/>
            <a:ext cx="6030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IIFEs and safe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2295525"/>
            <a:ext cx="20193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53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1647825"/>
            <a:ext cx="70961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87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1676400"/>
            <a:ext cx="7210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75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7756" y="1763307"/>
            <a:ext cx="66051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CLOSURES</a:t>
            </a:r>
            <a:endParaRPr lang="en-US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110" y="3120715"/>
            <a:ext cx="20193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8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37" y="114300"/>
            <a:ext cx="6219825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659" y="549197"/>
            <a:ext cx="3409950" cy="2800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849" y="3447469"/>
            <a:ext cx="3505200" cy="3286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531" y="3633206"/>
            <a:ext cx="32289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076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27" y="471487"/>
            <a:ext cx="10983951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8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479" y="1375631"/>
            <a:ext cx="38957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3" y="2456583"/>
            <a:ext cx="2736995" cy="4011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1832" y="502206"/>
            <a:ext cx="2537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Objects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832" y="1257095"/>
            <a:ext cx="4108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Collection of name value pairs.. </a:t>
            </a:r>
          </a:p>
          <a:p>
            <a:endParaRPr lang="en-US" b="1" dirty="0"/>
          </a:p>
          <a:p>
            <a:r>
              <a:rPr lang="en-US" b="1" dirty="0" smtClean="0"/>
              <a:t>Nested  ? ------------  Yes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3074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476250"/>
            <a:ext cx="90201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029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7" y="681037"/>
            <a:ext cx="46196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2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471487"/>
            <a:ext cx="105632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71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911" y="947389"/>
            <a:ext cx="9518004" cy="506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539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404812"/>
            <a:ext cx="10925175" cy="6048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71678" y="568712"/>
            <a:ext cx="373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Free variables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954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9859" y="463639"/>
            <a:ext cx="77402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Closures are useful ?</a:t>
            </a:r>
          </a:p>
          <a:p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Welcome to functional programming.</a:t>
            </a:r>
          </a:p>
          <a:p>
            <a:r>
              <a:rPr lang="en-US" sz="6600" b="1" dirty="0" smtClean="0"/>
              <a:t>Function Factories</a:t>
            </a:r>
            <a:endParaRPr lang="en-US" sz="6600" b="1" dirty="0"/>
          </a:p>
        </p:txBody>
      </p:sp>
      <p:pic>
        <p:nvPicPr>
          <p:cNvPr id="1026" name="Picture 2" descr="Image result for confus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76" y="2556520"/>
            <a:ext cx="2799499" cy="40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022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04812"/>
            <a:ext cx="106394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295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34862" y="386366"/>
            <a:ext cx="7997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Closures and Callbacks</a:t>
            </a:r>
            <a:endParaRPr lang="en-US" sz="4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76" y="1322969"/>
            <a:ext cx="80295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490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3042" y="528034"/>
            <a:ext cx="8487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Call , Apply and Bind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2" y="1741800"/>
            <a:ext cx="87534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626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604837"/>
            <a:ext cx="100488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7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object javascri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19" y="566135"/>
            <a:ext cx="10402851" cy="565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6142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189" y="463639"/>
            <a:ext cx="8615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Function borrowing and Currying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2295525"/>
            <a:ext cx="20193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27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83" y="1153531"/>
            <a:ext cx="77438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155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3989" y="646770"/>
            <a:ext cx="74713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Functional Programming</a:t>
            </a:r>
            <a:endParaRPr lang="en-US" sz="4400" b="1" dirty="0"/>
          </a:p>
        </p:txBody>
      </p:sp>
      <p:sp>
        <p:nvSpPr>
          <p:cNvPr id="3" name="Rectangle 2"/>
          <p:cNvSpPr/>
          <p:nvPr/>
        </p:nvSpPr>
        <p:spPr>
          <a:xfrm>
            <a:off x="1821365" y="2537123"/>
            <a:ext cx="83039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latin typeface="medium-content-slab-serif-font"/>
              </a:rPr>
              <a:t>Don’t let all the new words scare you away. It’s a lot easier than it sounds.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97488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809" y="410852"/>
            <a:ext cx="5057775" cy="3114675"/>
          </a:xfrm>
          <a:prstGeom prst="rect">
            <a:avLst/>
          </a:prstGeom>
        </p:spPr>
      </p:pic>
      <p:pic>
        <p:nvPicPr>
          <p:cNvPr id="2050" name="Picture 2" descr="Image result for smile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842" y="3735657"/>
            <a:ext cx="2844103" cy="284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9242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69" y="561047"/>
            <a:ext cx="5686425" cy="2457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781" y="4074725"/>
            <a:ext cx="3124200" cy="122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75" y="5555282"/>
            <a:ext cx="4029075" cy="67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012" y="6254789"/>
            <a:ext cx="14478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094" y="3846125"/>
            <a:ext cx="1552575" cy="145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690" y="3482315"/>
            <a:ext cx="3891543" cy="32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890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91" y="735398"/>
            <a:ext cx="8252019" cy="545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25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557212"/>
            <a:ext cx="91725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01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2262187"/>
            <a:ext cx="61436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22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75163" y="423075"/>
            <a:ext cx="46378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 Reflection and Extend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129" y="2271015"/>
            <a:ext cx="50958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069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8820" y="791737"/>
            <a:ext cx="4624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Building Objects</a:t>
            </a:r>
            <a:endParaRPr lang="en-US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1" y="2309811"/>
            <a:ext cx="5095875" cy="2238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212" y="1792674"/>
            <a:ext cx="2752725" cy="441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0704" y="4805362"/>
            <a:ext cx="5114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6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434" y="1030310"/>
            <a:ext cx="9336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Execution Context (Global) – Base Execution context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4102" y="1700012"/>
            <a:ext cx="8345509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Global object – this , window </a:t>
            </a:r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When we say global– not inside a function</a:t>
            </a:r>
          </a:p>
          <a:p>
            <a:endParaRPr lang="en-US" sz="3200" dirty="0"/>
          </a:p>
          <a:p>
            <a:r>
              <a:rPr lang="en-US" sz="3200" dirty="0" smtClean="0"/>
              <a:t>When you create a variable and function , they are global. (when not lexically inside a function 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951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87" y="1411287"/>
            <a:ext cx="8481562" cy="37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084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987" y="265112"/>
            <a:ext cx="5649913" cy="8492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612900"/>
            <a:ext cx="9963325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79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587" y="1547812"/>
            <a:ext cx="7492106" cy="35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699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237" y="2163762"/>
            <a:ext cx="6776923" cy="24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3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62" y="236538"/>
            <a:ext cx="4732337" cy="1410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3" y="1887537"/>
            <a:ext cx="6660124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062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21" y="199616"/>
            <a:ext cx="8353425" cy="4943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820" y="5642428"/>
            <a:ext cx="11878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In computer science, </a:t>
            </a:r>
            <a:r>
              <a:rPr lang="en-US" b="1" dirty="0">
                <a:solidFill>
                  <a:srgbClr val="FF0000"/>
                </a:solidFill>
              </a:rPr>
              <a:t>syntactic sugar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is syntax within a programming language that is designed to make </a:t>
            </a:r>
            <a:endParaRPr lang="en-US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95000"/>
                  </a:schemeClr>
                </a:solidFill>
              </a:rPr>
              <a:t>things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easier to read or to express. It makes the language "sweeter" for human use: </a:t>
            </a:r>
            <a:endParaRPr lang="en-US" b="1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b="1" dirty="0" smtClean="0">
                <a:solidFill>
                  <a:schemeClr val="tx1">
                    <a:lumMod val="95000"/>
                  </a:schemeClr>
                </a:solidFill>
              </a:rPr>
              <a:t>things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can be expressed more clearly, more concisely, or in an alternative style that some may prefer.</a:t>
            </a:r>
          </a:p>
        </p:txBody>
      </p:sp>
    </p:spTree>
    <p:extLst>
      <p:ext uri="{BB962C8B-B14F-4D97-AF65-F5344CB8AC3E}">
        <p14:creationId xmlns:p14="http://schemas.microsoft.com/office/powerpoint/2010/main" val="41268682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7209" y="185689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dirty="0" smtClean="0"/>
              <a:t>'</a:t>
            </a:r>
            <a:r>
              <a:rPr lang="en-US" sz="4000" b="1" dirty="0" err="1" smtClean="0"/>
              <a:t>typeof</a:t>
            </a:r>
            <a:r>
              <a:rPr lang="en-US" sz="4000" b="1" dirty="0"/>
              <a:t>', </a:t>
            </a:r>
            <a:r>
              <a:rPr lang="en-US" sz="4000" b="1" dirty="0" smtClean="0"/>
              <a:t>'</a:t>
            </a:r>
            <a:r>
              <a:rPr lang="en-US" sz="4000" b="1" dirty="0" err="1" smtClean="0"/>
              <a:t>instanceof</a:t>
            </a:r>
            <a:r>
              <a:rPr lang="en-US" sz="4000" b="1" dirty="0"/>
              <a:t>', and Figuring Out What Something Is</a:t>
            </a:r>
          </a:p>
        </p:txBody>
      </p:sp>
    </p:spTree>
    <p:extLst>
      <p:ext uri="{BB962C8B-B14F-4D97-AF65-F5344CB8AC3E}">
        <p14:creationId xmlns:p14="http://schemas.microsoft.com/office/powerpoint/2010/main" val="1511652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1928812"/>
            <a:ext cx="5762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38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85" y="1309107"/>
            <a:ext cx="5969223" cy="411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207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84" y="1068797"/>
            <a:ext cx="9319516" cy="44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8367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15082</TotalTime>
  <Words>810</Words>
  <Application>Microsoft Office PowerPoint</Application>
  <PresentationFormat>Custom</PresentationFormat>
  <Paragraphs>186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Slice</vt:lpstr>
      <vt:lpstr>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Interface</dc:title>
  <dc:creator>Deepak Kumar (NSTR)</dc:creator>
  <cp:lastModifiedBy>Deepak Kumar (NSTR)</cp:lastModifiedBy>
  <cp:revision>264</cp:revision>
  <dcterms:created xsi:type="dcterms:W3CDTF">2017-03-03T08:58:51Z</dcterms:created>
  <dcterms:modified xsi:type="dcterms:W3CDTF">2017-08-30T09:13:54Z</dcterms:modified>
</cp:coreProperties>
</file>